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18" autoAdjust="0"/>
  </p:normalViewPr>
  <p:slideViewPr>
    <p:cSldViewPr>
      <p:cViewPr varScale="1">
        <p:scale>
          <a:sx n="70" d="100"/>
          <a:sy n="70" d="100"/>
        </p:scale>
        <p:origin x="-52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17E939-526E-4C10-AB41-FC0E90F9CBDF}" type="doc">
      <dgm:prSet loTypeId="urn:microsoft.com/office/officeart/2005/8/layout/cycle1" loCatId="cycle" qsTypeId="urn:microsoft.com/office/officeart/2005/8/quickstyle/3d1" qsCatId="3D" csTypeId="urn:microsoft.com/office/officeart/2005/8/colors/colorful2" csCatId="colorful" phldr="1"/>
      <dgm:spPr/>
      <dgm:t>
        <a:bodyPr/>
        <a:lstStyle/>
        <a:p>
          <a:endParaRPr lang="es-ES_tradnl"/>
        </a:p>
      </dgm:t>
    </dgm:pt>
    <dgm:pt modelId="{9310726E-1DD6-413B-B233-1653ABA1E4F6}">
      <dgm:prSet phldrT="[Texto]"/>
      <dgm:spPr/>
      <dgm:t>
        <a:bodyPr/>
        <a:lstStyle/>
        <a:p>
          <a:endParaRPr lang="es-ES_tradnl" b="0" cap="none" spc="0" dirty="0" smtClean="0">
            <a:ln w="18415" cmpd="sng">
              <a:prstDash val="solid"/>
            </a:ln>
            <a:effectLst>
              <a:outerShdw blurRad="63500" dir="3600000" algn="tl" rotWithShape="0">
                <a:srgbClr val="000000">
                  <a:alpha val="70000"/>
                </a:srgbClr>
              </a:outerShdw>
            </a:effectLst>
          </a:endParaRPr>
        </a:p>
        <a:p>
          <a:r>
            <a:rPr lang="es-ES_tradnl" b="0" cap="none" spc="0" dirty="0" smtClean="0">
              <a:ln w="18415" cmpd="sng">
                <a:prstDash val="solid"/>
              </a:ln>
              <a:effectLst>
                <a:outerShdw blurRad="63500" dir="3600000" algn="tl" rotWithShape="0">
                  <a:srgbClr val="000000">
                    <a:alpha val="70000"/>
                  </a:srgbClr>
                </a:outerShdw>
              </a:effectLst>
            </a:rPr>
            <a:t>Llegas tarde al trabajo</a:t>
          </a:r>
          <a:endParaRPr lang="es-ES_tradnl" b="0" cap="none" spc="0" dirty="0">
            <a:ln w="18415" cmpd="sng">
              <a:prstDash val="solid"/>
            </a:ln>
            <a:effectLst>
              <a:outerShdw blurRad="63500" dir="3600000" algn="tl" rotWithShape="0">
                <a:srgbClr val="000000">
                  <a:alpha val="70000"/>
                </a:srgbClr>
              </a:outerShdw>
            </a:effectLst>
          </a:endParaRPr>
        </a:p>
      </dgm:t>
    </dgm:pt>
    <dgm:pt modelId="{0F184C58-F08B-4BAC-A150-6A0DFC66004F}" type="parTrans" cxnId="{4AC45A14-74B6-4CAE-A47E-284F45C7B416}">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B0D5841-D225-41A8-8BC4-1DF814C93015}" type="sibTrans" cxnId="{4AC45A14-74B6-4CAE-A47E-284F45C7B416}">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C6426B3F-FCCE-40A4-8F68-AD71046B8DA0}">
      <dgm:prSet phldrT="[Texto]"/>
      <dgm:spPr/>
      <dgm:t>
        <a:bodyPr/>
        <a:lstStyle/>
        <a:p>
          <a:r>
            <a:rPr lang="es-ES_tradnl" b="0" cap="none" spc="0" smtClean="0">
              <a:ln w="18415" cmpd="sng">
                <a:prstDash val="solid"/>
              </a:ln>
              <a:effectLst>
                <a:outerShdw blurRad="63500" dir="3600000" algn="tl" rotWithShape="0">
                  <a:srgbClr val="000000">
                    <a:alpha val="70000"/>
                  </a:srgbClr>
                </a:outerShdw>
              </a:effectLst>
            </a:rPr>
            <a:t>Jefe se enoja</a:t>
          </a:r>
          <a:endParaRPr lang="es-ES_tradnl" b="0" cap="none" spc="0" dirty="0">
            <a:ln w="18415" cmpd="sng">
              <a:prstDash val="solid"/>
            </a:ln>
            <a:effectLst>
              <a:outerShdw blurRad="63500" dir="3600000" algn="tl" rotWithShape="0">
                <a:srgbClr val="000000">
                  <a:alpha val="70000"/>
                </a:srgbClr>
              </a:outerShdw>
            </a:effectLst>
          </a:endParaRPr>
        </a:p>
      </dgm:t>
    </dgm:pt>
    <dgm:pt modelId="{37541A71-B2E7-431E-9B54-9046AAECE35A}" type="parTrans" cxnId="{E7A0C83F-5CDD-446A-AB50-E1797D956D43}">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AA62AF26-2CB6-462F-93F0-0961AFE1B2D6}" type="sibTrans" cxnId="{E7A0C83F-5CDD-446A-AB50-E1797D956D43}">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B2D2011-314B-47D3-8192-2BBF21CA1679}">
      <dgm:prSet phldrT="[Texto]"/>
      <dgm:spPr/>
      <dgm:t>
        <a:bodyPr/>
        <a:lstStyle/>
        <a:p>
          <a:r>
            <a:rPr lang="es-ES_tradnl" b="0" cap="none" spc="0" dirty="0" smtClean="0">
              <a:ln w="18415" cmpd="sng">
                <a:prstDash val="solid"/>
              </a:ln>
              <a:effectLst>
                <a:outerShdw blurRad="63500" dir="3600000" algn="tl" rotWithShape="0">
                  <a:srgbClr val="000000">
                    <a:alpha val="70000"/>
                  </a:srgbClr>
                </a:outerShdw>
              </a:effectLst>
            </a:rPr>
            <a:t>Cree que te quedaste dormido</a:t>
          </a:r>
          <a:endParaRPr lang="es-ES_tradnl" b="0" cap="none" spc="0" dirty="0">
            <a:ln w="18415" cmpd="sng">
              <a:prstDash val="solid"/>
            </a:ln>
            <a:effectLst>
              <a:outerShdw blurRad="63500" dir="3600000" algn="tl" rotWithShape="0">
                <a:srgbClr val="000000">
                  <a:alpha val="70000"/>
                </a:srgbClr>
              </a:outerShdw>
            </a:effectLst>
          </a:endParaRPr>
        </a:p>
      </dgm:t>
    </dgm:pt>
    <dgm:pt modelId="{B70B22E1-C0DA-47E5-B0E0-CD4DEBE8BF0C}" type="parTrans" cxnId="{14548797-AA30-47E4-BC47-FD195AA85604}">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B7BC377-182C-4E44-A985-0711C390BF63}" type="sibTrans" cxnId="{14548797-AA30-47E4-BC47-FD195AA85604}">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783C353A-2348-4227-AC52-466263628B9F}">
      <dgm:prSet phldrT="[Texto]"/>
      <dgm:spPr/>
      <dgm:t>
        <a:bodyPr/>
        <a:lstStyle/>
        <a:p>
          <a:r>
            <a:rPr lang="es-ES_tradnl" b="0" cap="none" spc="0" dirty="0" smtClean="0">
              <a:ln w="18415" cmpd="sng">
                <a:prstDash val="solid"/>
              </a:ln>
              <a:effectLst>
                <a:outerShdw blurRad="63500" dir="3600000" algn="tl" rotWithShape="0">
                  <a:srgbClr val="000000">
                    <a:alpha val="70000"/>
                  </a:srgbClr>
                </a:outerShdw>
              </a:effectLst>
            </a:rPr>
            <a:t>Entonces, dice que eres Flojo</a:t>
          </a:r>
          <a:endParaRPr lang="es-ES_tradnl" b="0" cap="none" spc="0" dirty="0">
            <a:ln w="18415" cmpd="sng">
              <a:prstDash val="solid"/>
            </a:ln>
            <a:effectLst>
              <a:outerShdw blurRad="63500" dir="3600000" algn="tl" rotWithShape="0">
                <a:srgbClr val="000000">
                  <a:alpha val="70000"/>
                </a:srgbClr>
              </a:outerShdw>
            </a:effectLst>
          </a:endParaRPr>
        </a:p>
      </dgm:t>
    </dgm:pt>
    <dgm:pt modelId="{F1341FF5-6A2A-414A-AF38-63E0C4F22461}" type="parTrans" cxnId="{4A1D4477-9419-4878-8247-5B8444CEBA0A}">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579D375D-4620-4FBA-8B45-82356FD3EC74}" type="sibTrans" cxnId="{4A1D4477-9419-4878-8247-5B8444CEBA0A}">
      <dgm:prSet/>
      <dgm:spPr/>
      <dgm:t>
        <a:bodyPr/>
        <a:lstStyle/>
        <a:p>
          <a:endParaRPr lang="es-ES_tradnl"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713F865-D52C-4B38-B708-6E13211766D1}" type="pres">
      <dgm:prSet presAssocID="{8B17E939-526E-4C10-AB41-FC0E90F9CBDF}" presName="cycle" presStyleCnt="0">
        <dgm:presLayoutVars>
          <dgm:dir/>
          <dgm:resizeHandles val="exact"/>
        </dgm:presLayoutVars>
      </dgm:prSet>
      <dgm:spPr/>
    </dgm:pt>
    <dgm:pt modelId="{32A5A233-42B4-4F04-8FD8-0690C4BF4DE4}" type="pres">
      <dgm:prSet presAssocID="{9310726E-1DD6-413B-B233-1653ABA1E4F6}" presName="dummy" presStyleCnt="0"/>
      <dgm:spPr/>
    </dgm:pt>
    <dgm:pt modelId="{7676D6CF-3297-48D5-8D2C-95A8CEEBA07C}" type="pres">
      <dgm:prSet presAssocID="{9310726E-1DD6-413B-B233-1653ABA1E4F6}" presName="node" presStyleLbl="revTx" presStyleIdx="0" presStyleCnt="4">
        <dgm:presLayoutVars>
          <dgm:bulletEnabled val="1"/>
        </dgm:presLayoutVars>
      </dgm:prSet>
      <dgm:spPr/>
      <dgm:t>
        <a:bodyPr/>
        <a:lstStyle/>
        <a:p>
          <a:endParaRPr lang="es-ES_tradnl"/>
        </a:p>
      </dgm:t>
    </dgm:pt>
    <dgm:pt modelId="{A92ADA9C-4613-4F70-9AFE-D40196956ECA}" type="pres">
      <dgm:prSet presAssocID="{0B0D5841-D225-41A8-8BC4-1DF814C93015}" presName="sibTrans" presStyleLbl="node1" presStyleIdx="0" presStyleCnt="4"/>
      <dgm:spPr/>
    </dgm:pt>
    <dgm:pt modelId="{A8C56473-CE79-489D-B280-FF174F5601A1}" type="pres">
      <dgm:prSet presAssocID="{C6426B3F-FCCE-40A4-8F68-AD71046B8DA0}" presName="dummy" presStyleCnt="0"/>
      <dgm:spPr/>
    </dgm:pt>
    <dgm:pt modelId="{2060E020-D83E-456D-B137-D21D9BD5B800}" type="pres">
      <dgm:prSet presAssocID="{C6426B3F-FCCE-40A4-8F68-AD71046B8DA0}" presName="node" presStyleLbl="revTx" presStyleIdx="1" presStyleCnt="4">
        <dgm:presLayoutVars>
          <dgm:bulletEnabled val="1"/>
        </dgm:presLayoutVars>
      </dgm:prSet>
      <dgm:spPr/>
      <dgm:t>
        <a:bodyPr/>
        <a:lstStyle/>
        <a:p>
          <a:endParaRPr lang="es-ES_tradnl"/>
        </a:p>
      </dgm:t>
    </dgm:pt>
    <dgm:pt modelId="{D2D7E3C4-D0DC-47E9-BC64-BF05D0168C17}" type="pres">
      <dgm:prSet presAssocID="{AA62AF26-2CB6-462F-93F0-0961AFE1B2D6}" presName="sibTrans" presStyleLbl="node1" presStyleIdx="1" presStyleCnt="4"/>
      <dgm:spPr/>
    </dgm:pt>
    <dgm:pt modelId="{C2828D43-73E6-4E9B-8047-55726443B12F}" type="pres">
      <dgm:prSet presAssocID="{FB2D2011-314B-47D3-8192-2BBF21CA1679}" presName="dummy" presStyleCnt="0"/>
      <dgm:spPr/>
    </dgm:pt>
    <dgm:pt modelId="{8A0FF243-E7F6-44C8-96E5-239ECE56FF41}" type="pres">
      <dgm:prSet presAssocID="{FB2D2011-314B-47D3-8192-2BBF21CA1679}" presName="node" presStyleLbl="revTx" presStyleIdx="2" presStyleCnt="4">
        <dgm:presLayoutVars>
          <dgm:bulletEnabled val="1"/>
        </dgm:presLayoutVars>
      </dgm:prSet>
      <dgm:spPr/>
      <dgm:t>
        <a:bodyPr/>
        <a:lstStyle/>
        <a:p>
          <a:endParaRPr lang="es-ES_tradnl"/>
        </a:p>
      </dgm:t>
    </dgm:pt>
    <dgm:pt modelId="{C00EC915-504D-4F1E-A125-55F60B483A18}" type="pres">
      <dgm:prSet presAssocID="{4B7BC377-182C-4E44-A985-0711C390BF63}" presName="sibTrans" presStyleLbl="node1" presStyleIdx="2" presStyleCnt="4"/>
      <dgm:spPr/>
    </dgm:pt>
    <dgm:pt modelId="{1754C158-85F5-4D92-8EC3-245F768D8E93}" type="pres">
      <dgm:prSet presAssocID="{783C353A-2348-4227-AC52-466263628B9F}" presName="dummy" presStyleCnt="0"/>
      <dgm:spPr/>
    </dgm:pt>
    <dgm:pt modelId="{0CD629E3-49F7-4973-8239-80CCC8641863}" type="pres">
      <dgm:prSet presAssocID="{783C353A-2348-4227-AC52-466263628B9F}" presName="node" presStyleLbl="revTx" presStyleIdx="3" presStyleCnt="4">
        <dgm:presLayoutVars>
          <dgm:bulletEnabled val="1"/>
        </dgm:presLayoutVars>
      </dgm:prSet>
      <dgm:spPr/>
      <dgm:t>
        <a:bodyPr/>
        <a:lstStyle/>
        <a:p>
          <a:endParaRPr lang="es-ES_tradnl"/>
        </a:p>
      </dgm:t>
    </dgm:pt>
    <dgm:pt modelId="{7F631754-A243-45E2-80F9-63FB3371C02D}" type="pres">
      <dgm:prSet presAssocID="{579D375D-4620-4FBA-8B45-82356FD3EC74}" presName="sibTrans" presStyleLbl="node1" presStyleIdx="3" presStyleCnt="4"/>
      <dgm:spPr/>
    </dgm:pt>
  </dgm:ptLst>
  <dgm:cxnLst>
    <dgm:cxn modelId="{5A152B99-5C60-4A04-8446-02A644D18FA4}" type="presOf" srcId="{4B7BC377-182C-4E44-A985-0711C390BF63}" destId="{C00EC915-504D-4F1E-A125-55F60B483A18}" srcOrd="0" destOrd="0" presId="urn:microsoft.com/office/officeart/2005/8/layout/cycle1"/>
    <dgm:cxn modelId="{1AA31CBA-4B8D-4592-B790-F13AD612E4AC}" type="presOf" srcId="{8B17E939-526E-4C10-AB41-FC0E90F9CBDF}" destId="{F713F865-D52C-4B38-B708-6E13211766D1}" srcOrd="0" destOrd="0" presId="urn:microsoft.com/office/officeart/2005/8/layout/cycle1"/>
    <dgm:cxn modelId="{14548797-AA30-47E4-BC47-FD195AA85604}" srcId="{8B17E939-526E-4C10-AB41-FC0E90F9CBDF}" destId="{FB2D2011-314B-47D3-8192-2BBF21CA1679}" srcOrd="2" destOrd="0" parTransId="{B70B22E1-C0DA-47E5-B0E0-CD4DEBE8BF0C}" sibTransId="{4B7BC377-182C-4E44-A985-0711C390BF63}"/>
    <dgm:cxn modelId="{4AC45A14-74B6-4CAE-A47E-284F45C7B416}" srcId="{8B17E939-526E-4C10-AB41-FC0E90F9CBDF}" destId="{9310726E-1DD6-413B-B233-1653ABA1E4F6}" srcOrd="0" destOrd="0" parTransId="{0F184C58-F08B-4BAC-A150-6A0DFC66004F}" sibTransId="{0B0D5841-D225-41A8-8BC4-1DF814C93015}"/>
    <dgm:cxn modelId="{4A1D4477-9419-4878-8247-5B8444CEBA0A}" srcId="{8B17E939-526E-4C10-AB41-FC0E90F9CBDF}" destId="{783C353A-2348-4227-AC52-466263628B9F}" srcOrd="3" destOrd="0" parTransId="{F1341FF5-6A2A-414A-AF38-63E0C4F22461}" sibTransId="{579D375D-4620-4FBA-8B45-82356FD3EC74}"/>
    <dgm:cxn modelId="{60211AB7-BF5E-4F55-8434-08CEBA51E02D}" type="presOf" srcId="{0B0D5841-D225-41A8-8BC4-1DF814C93015}" destId="{A92ADA9C-4613-4F70-9AFE-D40196956ECA}" srcOrd="0" destOrd="0" presId="urn:microsoft.com/office/officeart/2005/8/layout/cycle1"/>
    <dgm:cxn modelId="{EFEC8F1C-4BC1-427C-BC18-68D3D8C50653}" type="presOf" srcId="{AA62AF26-2CB6-462F-93F0-0961AFE1B2D6}" destId="{D2D7E3C4-D0DC-47E9-BC64-BF05D0168C17}" srcOrd="0" destOrd="0" presId="urn:microsoft.com/office/officeart/2005/8/layout/cycle1"/>
    <dgm:cxn modelId="{AE3CBEE1-7D85-4706-A91B-E111EACFD981}" type="presOf" srcId="{C6426B3F-FCCE-40A4-8F68-AD71046B8DA0}" destId="{2060E020-D83E-456D-B137-D21D9BD5B800}" srcOrd="0" destOrd="0" presId="urn:microsoft.com/office/officeart/2005/8/layout/cycle1"/>
    <dgm:cxn modelId="{4B0027E1-4635-4B80-8E3A-928C10925EE7}" type="presOf" srcId="{FB2D2011-314B-47D3-8192-2BBF21CA1679}" destId="{8A0FF243-E7F6-44C8-96E5-239ECE56FF41}" srcOrd="0" destOrd="0" presId="urn:microsoft.com/office/officeart/2005/8/layout/cycle1"/>
    <dgm:cxn modelId="{04153869-4D36-49E8-B73D-53C3EFB2F74F}" type="presOf" srcId="{9310726E-1DD6-413B-B233-1653ABA1E4F6}" destId="{7676D6CF-3297-48D5-8D2C-95A8CEEBA07C}" srcOrd="0" destOrd="0" presId="urn:microsoft.com/office/officeart/2005/8/layout/cycle1"/>
    <dgm:cxn modelId="{04CF6024-602C-4C2D-8B76-4DA63B7FCFCF}" type="presOf" srcId="{783C353A-2348-4227-AC52-466263628B9F}" destId="{0CD629E3-49F7-4973-8239-80CCC8641863}" srcOrd="0" destOrd="0" presId="urn:microsoft.com/office/officeart/2005/8/layout/cycle1"/>
    <dgm:cxn modelId="{E7A0C83F-5CDD-446A-AB50-E1797D956D43}" srcId="{8B17E939-526E-4C10-AB41-FC0E90F9CBDF}" destId="{C6426B3F-FCCE-40A4-8F68-AD71046B8DA0}" srcOrd="1" destOrd="0" parTransId="{37541A71-B2E7-431E-9B54-9046AAECE35A}" sibTransId="{AA62AF26-2CB6-462F-93F0-0961AFE1B2D6}"/>
    <dgm:cxn modelId="{E413F0C2-4952-4462-9FB5-5632D58C2ACA}" type="presOf" srcId="{579D375D-4620-4FBA-8B45-82356FD3EC74}" destId="{7F631754-A243-45E2-80F9-63FB3371C02D}" srcOrd="0" destOrd="0" presId="urn:microsoft.com/office/officeart/2005/8/layout/cycle1"/>
    <dgm:cxn modelId="{952CD331-F2B0-461D-877F-ABA7E651D4F6}" type="presParOf" srcId="{F713F865-D52C-4B38-B708-6E13211766D1}" destId="{32A5A233-42B4-4F04-8FD8-0690C4BF4DE4}" srcOrd="0" destOrd="0" presId="urn:microsoft.com/office/officeart/2005/8/layout/cycle1"/>
    <dgm:cxn modelId="{C3A576B4-8097-4A17-8C79-830F858C4C33}" type="presParOf" srcId="{F713F865-D52C-4B38-B708-6E13211766D1}" destId="{7676D6CF-3297-48D5-8D2C-95A8CEEBA07C}" srcOrd="1" destOrd="0" presId="urn:microsoft.com/office/officeart/2005/8/layout/cycle1"/>
    <dgm:cxn modelId="{392886BD-038B-4332-8FD1-66EE0D854899}" type="presParOf" srcId="{F713F865-D52C-4B38-B708-6E13211766D1}" destId="{A92ADA9C-4613-4F70-9AFE-D40196956ECA}" srcOrd="2" destOrd="0" presId="urn:microsoft.com/office/officeart/2005/8/layout/cycle1"/>
    <dgm:cxn modelId="{0832AE1B-EB75-4D18-8E33-1F6BDB03A80D}" type="presParOf" srcId="{F713F865-D52C-4B38-B708-6E13211766D1}" destId="{A8C56473-CE79-489D-B280-FF174F5601A1}" srcOrd="3" destOrd="0" presId="urn:microsoft.com/office/officeart/2005/8/layout/cycle1"/>
    <dgm:cxn modelId="{34468D2B-A408-47BA-A792-4802492E70A4}" type="presParOf" srcId="{F713F865-D52C-4B38-B708-6E13211766D1}" destId="{2060E020-D83E-456D-B137-D21D9BD5B800}" srcOrd="4" destOrd="0" presId="urn:microsoft.com/office/officeart/2005/8/layout/cycle1"/>
    <dgm:cxn modelId="{E6A48552-72C2-4AC0-8877-8E8AFF92947F}" type="presParOf" srcId="{F713F865-D52C-4B38-B708-6E13211766D1}" destId="{D2D7E3C4-D0DC-47E9-BC64-BF05D0168C17}" srcOrd="5" destOrd="0" presId="urn:microsoft.com/office/officeart/2005/8/layout/cycle1"/>
    <dgm:cxn modelId="{81DE18CB-6024-4D35-9F15-934D2B0BBDB2}" type="presParOf" srcId="{F713F865-D52C-4B38-B708-6E13211766D1}" destId="{C2828D43-73E6-4E9B-8047-55726443B12F}" srcOrd="6" destOrd="0" presId="urn:microsoft.com/office/officeart/2005/8/layout/cycle1"/>
    <dgm:cxn modelId="{9DD1E94D-B2C0-4511-8F93-0840FF68899A}" type="presParOf" srcId="{F713F865-D52C-4B38-B708-6E13211766D1}" destId="{8A0FF243-E7F6-44C8-96E5-239ECE56FF41}" srcOrd="7" destOrd="0" presId="urn:microsoft.com/office/officeart/2005/8/layout/cycle1"/>
    <dgm:cxn modelId="{37998F44-FC4A-4421-B593-C121F4CC5E3E}" type="presParOf" srcId="{F713F865-D52C-4B38-B708-6E13211766D1}" destId="{C00EC915-504D-4F1E-A125-55F60B483A18}" srcOrd="8" destOrd="0" presId="urn:microsoft.com/office/officeart/2005/8/layout/cycle1"/>
    <dgm:cxn modelId="{68564E5C-6E68-4DC1-ACCD-B51AE56F82E2}" type="presParOf" srcId="{F713F865-D52C-4B38-B708-6E13211766D1}" destId="{1754C158-85F5-4D92-8EC3-245F768D8E93}" srcOrd="9" destOrd="0" presId="urn:microsoft.com/office/officeart/2005/8/layout/cycle1"/>
    <dgm:cxn modelId="{B5CBEEB0-A5FD-41C2-8F0C-246B58628D62}" type="presParOf" srcId="{F713F865-D52C-4B38-B708-6E13211766D1}" destId="{0CD629E3-49F7-4973-8239-80CCC8641863}" srcOrd="10" destOrd="0" presId="urn:microsoft.com/office/officeart/2005/8/layout/cycle1"/>
    <dgm:cxn modelId="{D3F72AF7-E83E-4246-8D4E-2664E1D26355}" type="presParOf" srcId="{F713F865-D52C-4B38-B708-6E13211766D1}" destId="{7F631754-A243-45E2-80F9-63FB3371C02D}" srcOrd="11" destOrd="0" presId="urn:microsoft.com/office/officeart/2005/8/layout/cycle1"/>
  </dgm:cxnLst>
  <dgm:bg/>
  <dgm:whole/>
</dgm:dataModel>
</file>

<file path=ppt/diagrams/data2.xml><?xml version="1.0" encoding="utf-8"?>
<dgm:dataModel xmlns:dgm="http://schemas.openxmlformats.org/drawingml/2006/diagram" xmlns:a="http://schemas.openxmlformats.org/drawingml/2006/main">
  <dgm:ptLst>
    <dgm:pt modelId="{9C4C0372-CA8B-4DD2-A4EF-A9D81B9BB112}" type="doc">
      <dgm:prSet loTypeId="urn:microsoft.com/office/officeart/2005/8/layout/cycle7" loCatId="cycle" qsTypeId="urn:microsoft.com/office/officeart/2005/8/quickstyle/simple1" qsCatId="simple" csTypeId="urn:microsoft.com/office/officeart/2005/8/colors/accent1_2" csCatId="accent1" phldr="0"/>
      <dgm:spPr/>
      <dgm:t>
        <a:bodyPr/>
        <a:lstStyle/>
        <a:p>
          <a:endParaRPr lang="es-ES_tradnl"/>
        </a:p>
      </dgm:t>
    </dgm:pt>
    <dgm:pt modelId="{CEA1A99E-0EE7-4872-BB3F-1F4AD6C96D3D}" type="pres">
      <dgm:prSet presAssocID="{9C4C0372-CA8B-4DD2-A4EF-A9D81B9BB112}" presName="Name0" presStyleCnt="0">
        <dgm:presLayoutVars>
          <dgm:dir/>
          <dgm:resizeHandles val="exact"/>
        </dgm:presLayoutVars>
      </dgm:prSet>
      <dgm:spPr/>
    </dgm:pt>
  </dgm:ptLst>
  <dgm:cxnLst>
    <dgm:cxn modelId="{E507A900-2D93-4060-9FD9-E5309689B401}" type="presOf" srcId="{9C4C0372-CA8B-4DD2-A4EF-A9D81B9BB112}" destId="{CEA1A99E-0EE7-4872-BB3F-1F4AD6C96D3D}"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E9886EF-CDD8-4D28-A91F-8D442AC210F4}" type="datetimeFigureOut">
              <a:rPr lang="es-ES_tradnl" smtClean="0"/>
              <a:t>07/09/2012</a:t>
            </a:fld>
            <a:endParaRPr lang="es-ES_tradnl"/>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_tradnl"/>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54F4FDB-3DA2-4911-B483-BB86AB38E3DD}" type="slidenum">
              <a:rPr lang="es-ES_tradnl" smtClean="0"/>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E9886EF-CDD8-4D28-A91F-8D442AC210F4}" type="datetimeFigureOut">
              <a:rPr lang="es-ES_tradnl" smtClean="0"/>
              <a:t>07/09/2012</a:t>
            </a:fld>
            <a:endParaRPr lang="es-ES_tradnl"/>
          </a:p>
        </p:txBody>
      </p:sp>
      <p:sp>
        <p:nvSpPr>
          <p:cNvPr id="5" name="4 Marcador de pie de página"/>
          <p:cNvSpPr>
            <a:spLocks noGrp="1"/>
          </p:cNvSpPr>
          <p:nvPr>
            <p:ph type="ftr" sz="quarter" idx="11"/>
          </p:nvPr>
        </p:nvSpPr>
        <p:spPr/>
        <p:txBody>
          <a:bodyPr/>
          <a:lstStyle>
            <a:extLst/>
          </a:lstStyle>
          <a:p>
            <a:endParaRPr lang="es-ES_tradnl"/>
          </a:p>
        </p:txBody>
      </p:sp>
      <p:sp>
        <p:nvSpPr>
          <p:cNvPr id="6" name="5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E9886EF-CDD8-4D28-A91F-8D442AC210F4}" type="datetimeFigureOut">
              <a:rPr lang="es-ES_tradnl" smtClean="0"/>
              <a:t>07/09/2012</a:t>
            </a:fld>
            <a:endParaRPr lang="es-ES_tradnl"/>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_tradnl"/>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54F4FDB-3DA2-4911-B483-BB86AB38E3DD}" type="slidenum">
              <a:rPr lang="es-ES_tradnl" smtClean="0"/>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E9886EF-CDD8-4D28-A91F-8D442AC210F4}" type="datetimeFigureOut">
              <a:rPr lang="es-ES_tradnl" smtClean="0"/>
              <a:t>07/09/2012</a:t>
            </a:fld>
            <a:endParaRPr lang="es-ES_tradnl"/>
          </a:p>
        </p:txBody>
      </p:sp>
      <p:sp>
        <p:nvSpPr>
          <p:cNvPr id="5" name="4 Marcador de pie de página"/>
          <p:cNvSpPr>
            <a:spLocks noGrp="1"/>
          </p:cNvSpPr>
          <p:nvPr>
            <p:ph type="ftr" sz="quarter" idx="11"/>
          </p:nvPr>
        </p:nvSpPr>
        <p:spPr/>
        <p:txBody>
          <a:bodyPr/>
          <a:lstStyle>
            <a:extLst/>
          </a:lstStyle>
          <a:p>
            <a:endParaRPr lang="es-ES_tradnl"/>
          </a:p>
        </p:txBody>
      </p:sp>
      <p:sp>
        <p:nvSpPr>
          <p:cNvPr id="6" name="5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E9886EF-CDD8-4D28-A91F-8D442AC210F4}" type="datetimeFigureOut">
              <a:rPr lang="es-ES_tradnl" smtClean="0"/>
              <a:t>07/09/2012</a:t>
            </a:fld>
            <a:endParaRPr lang="es-ES_tradnl"/>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_tradnl"/>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954F4FDB-3DA2-4911-B483-BB86AB38E3DD}" type="slidenum">
              <a:rPr lang="es-ES_tradnl" smtClean="0"/>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E9886EF-CDD8-4D28-A91F-8D442AC210F4}" type="datetimeFigureOut">
              <a:rPr lang="es-ES_tradnl" smtClean="0"/>
              <a:t>07/09/2012</a:t>
            </a:fld>
            <a:endParaRPr lang="es-ES_tradnl"/>
          </a:p>
        </p:txBody>
      </p:sp>
      <p:sp>
        <p:nvSpPr>
          <p:cNvPr id="6" name="5 Marcador de pie de página"/>
          <p:cNvSpPr>
            <a:spLocks noGrp="1"/>
          </p:cNvSpPr>
          <p:nvPr>
            <p:ph type="ftr" sz="quarter" idx="11"/>
          </p:nvPr>
        </p:nvSpPr>
        <p:spPr/>
        <p:txBody>
          <a:bodyPr/>
          <a:lstStyle>
            <a:extLst/>
          </a:lstStyle>
          <a:p>
            <a:endParaRPr lang="es-ES_tradnl"/>
          </a:p>
        </p:txBody>
      </p:sp>
      <p:sp>
        <p:nvSpPr>
          <p:cNvPr id="7" name="6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E9886EF-CDD8-4D28-A91F-8D442AC210F4}" type="datetimeFigureOut">
              <a:rPr lang="es-ES_tradnl" smtClean="0"/>
              <a:t>07/09/2012</a:t>
            </a:fld>
            <a:endParaRPr lang="es-ES_tradnl"/>
          </a:p>
        </p:txBody>
      </p:sp>
      <p:sp>
        <p:nvSpPr>
          <p:cNvPr id="8" name="7 Marcador de pie de página"/>
          <p:cNvSpPr>
            <a:spLocks noGrp="1"/>
          </p:cNvSpPr>
          <p:nvPr>
            <p:ph type="ftr" sz="quarter" idx="11"/>
          </p:nvPr>
        </p:nvSpPr>
        <p:spPr/>
        <p:txBody>
          <a:bodyPr/>
          <a:lstStyle>
            <a:extLst/>
          </a:lstStyle>
          <a:p>
            <a:endParaRPr lang="es-ES_tradnl"/>
          </a:p>
        </p:txBody>
      </p:sp>
      <p:sp>
        <p:nvSpPr>
          <p:cNvPr id="9" name="8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E9886EF-CDD8-4D28-A91F-8D442AC210F4}" type="datetimeFigureOut">
              <a:rPr lang="es-ES_tradnl" smtClean="0"/>
              <a:t>07/09/2012</a:t>
            </a:fld>
            <a:endParaRPr lang="es-ES_tradnl"/>
          </a:p>
        </p:txBody>
      </p:sp>
      <p:sp>
        <p:nvSpPr>
          <p:cNvPr id="4" name="3 Marcador de pie de página"/>
          <p:cNvSpPr>
            <a:spLocks noGrp="1"/>
          </p:cNvSpPr>
          <p:nvPr>
            <p:ph type="ftr" sz="quarter" idx="11"/>
          </p:nvPr>
        </p:nvSpPr>
        <p:spPr/>
        <p:txBody>
          <a:bodyPr/>
          <a:lstStyle>
            <a:extLst/>
          </a:lstStyle>
          <a:p>
            <a:endParaRPr lang="es-ES_tradnl"/>
          </a:p>
        </p:txBody>
      </p:sp>
      <p:sp>
        <p:nvSpPr>
          <p:cNvPr id="5" name="4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E9886EF-CDD8-4D28-A91F-8D442AC210F4}" type="datetimeFigureOut">
              <a:rPr lang="es-ES_tradnl" smtClean="0"/>
              <a:t>07/09/2012</a:t>
            </a:fld>
            <a:endParaRPr lang="es-ES_tradnl"/>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_tradnl"/>
          </a:p>
        </p:txBody>
      </p:sp>
      <p:sp>
        <p:nvSpPr>
          <p:cNvPr id="4" name="3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E9886EF-CDD8-4D28-A91F-8D442AC210F4}" type="datetimeFigureOut">
              <a:rPr lang="es-ES_tradnl" smtClean="0"/>
              <a:t>07/09/2012</a:t>
            </a:fld>
            <a:endParaRPr lang="es-ES_tradnl"/>
          </a:p>
        </p:txBody>
      </p:sp>
      <p:sp>
        <p:nvSpPr>
          <p:cNvPr id="6" name="5 Marcador de pie de página"/>
          <p:cNvSpPr>
            <a:spLocks noGrp="1"/>
          </p:cNvSpPr>
          <p:nvPr>
            <p:ph type="ftr" sz="quarter" idx="11"/>
          </p:nvPr>
        </p:nvSpPr>
        <p:spPr/>
        <p:txBody>
          <a:bodyPr/>
          <a:lstStyle>
            <a:extLst/>
          </a:lstStyle>
          <a:p>
            <a:endParaRPr lang="es-ES_tradnl"/>
          </a:p>
        </p:txBody>
      </p:sp>
      <p:sp>
        <p:nvSpPr>
          <p:cNvPr id="7" name="6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E9886EF-CDD8-4D28-A91F-8D442AC210F4}" type="datetimeFigureOut">
              <a:rPr lang="es-ES_tradnl" smtClean="0"/>
              <a:t>07/09/2012</a:t>
            </a:fld>
            <a:endParaRPr lang="es-ES_tradnl"/>
          </a:p>
        </p:txBody>
      </p:sp>
      <p:sp>
        <p:nvSpPr>
          <p:cNvPr id="6" name="5 Marcador de pie de página"/>
          <p:cNvSpPr>
            <a:spLocks noGrp="1"/>
          </p:cNvSpPr>
          <p:nvPr>
            <p:ph type="ftr" sz="quarter" idx="11"/>
          </p:nvPr>
        </p:nvSpPr>
        <p:spPr/>
        <p:txBody>
          <a:bodyPr/>
          <a:lstStyle>
            <a:extLst/>
          </a:lstStyle>
          <a:p>
            <a:endParaRPr lang="es-ES_tradnl"/>
          </a:p>
        </p:txBody>
      </p:sp>
      <p:sp>
        <p:nvSpPr>
          <p:cNvPr id="7" name="6 Marcador de número de diapositiva"/>
          <p:cNvSpPr>
            <a:spLocks noGrp="1"/>
          </p:cNvSpPr>
          <p:nvPr>
            <p:ph type="sldNum" sz="quarter" idx="12"/>
          </p:nvPr>
        </p:nvSpPr>
        <p:spPr/>
        <p:txBody>
          <a:bodyPr/>
          <a:lstStyle>
            <a:extLst/>
          </a:lstStyle>
          <a:p>
            <a:fld id="{954F4FDB-3DA2-4911-B483-BB86AB38E3DD}" type="slidenum">
              <a:rPr lang="es-ES_tradnl" smtClean="0"/>
              <a:t>‹Nº›</a:t>
            </a:fld>
            <a:endParaRPr lang="es-ES_tradnl"/>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E9886EF-CDD8-4D28-A91F-8D442AC210F4}" type="datetimeFigureOut">
              <a:rPr lang="es-ES_tradnl" smtClean="0"/>
              <a:t>07/09/2012</a:t>
            </a:fld>
            <a:endParaRPr lang="es-ES_tradnl"/>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_tradnl"/>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54F4FDB-3DA2-4911-B483-BB86AB38E3DD}" type="slidenum">
              <a:rPr lang="es-ES_tradnl" smtClean="0"/>
              <a:t>‹Nº›</a:t>
            </a:fld>
            <a:endParaRPr lang="es-ES_tradnl"/>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2.xml"/><Relationship Id="rId13" Type="http://schemas.openxmlformats.org/officeDocument/2006/relationships/image" Target="../media/image5.jpeg"/><Relationship Id="rId3" Type="http://schemas.openxmlformats.org/officeDocument/2006/relationships/diagramLayout" Target="../diagrams/layout1.xml"/><Relationship Id="rId7" Type="http://schemas.openxmlformats.org/officeDocument/2006/relationships/diagramLayout" Target="../diagrams/layout2.xml"/><Relationship Id="rId12"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openxmlformats.org/officeDocument/2006/relationships/diagramData" Target="../diagrams/data2.xml"/><Relationship Id="rId11" Type="http://schemas.openxmlformats.org/officeDocument/2006/relationships/image" Target="../media/image3.jpeg"/><Relationship Id="rId5" Type="http://schemas.openxmlformats.org/officeDocument/2006/relationships/diagramColors" Target="../diagrams/colors1.xml"/><Relationship Id="rId10" Type="http://schemas.openxmlformats.org/officeDocument/2006/relationships/image" Target="../media/image2.png"/><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357554" y="1142984"/>
            <a:ext cx="4772004" cy="1470025"/>
          </a:xfrm>
        </p:spPr>
        <p:txBody>
          <a:bodyPr/>
          <a:lstStyle/>
          <a:p>
            <a:r>
              <a:rPr lang="es-ES_tradnl" sz="4800" dirty="0" smtClean="0"/>
              <a:t>Sesgo</a:t>
            </a:r>
            <a:r>
              <a:rPr lang="es-ES_tradnl" dirty="0" smtClean="0"/>
              <a:t> </a:t>
            </a:r>
            <a:endParaRPr lang="es-ES_tradnl" dirty="0"/>
          </a:p>
        </p:txBody>
      </p:sp>
      <p:sp>
        <p:nvSpPr>
          <p:cNvPr id="3" name="2 Subtítulo"/>
          <p:cNvSpPr>
            <a:spLocks noGrp="1"/>
          </p:cNvSpPr>
          <p:nvPr>
            <p:ph type="subTitle" idx="1"/>
          </p:nvPr>
        </p:nvSpPr>
        <p:spPr>
          <a:xfrm>
            <a:off x="2786050" y="3643314"/>
            <a:ext cx="5397418" cy="2571768"/>
          </a:xfrm>
        </p:spPr>
        <p:txBody>
          <a:bodyPr>
            <a:normAutofit/>
          </a:bodyPr>
          <a:lstStyle/>
          <a:p>
            <a:pPr algn="ctr"/>
            <a:r>
              <a:rPr lang="es-ES_tradnl" dirty="0" smtClean="0"/>
              <a:t>Nuestro esfuerzo por comprender a otras personas está sujeto a varios tipos de errores que pueden llevarnos a conclusiones falsas acerca de por qué otras personas han actuado de la manera en que lo han hecho. (</a:t>
            </a:r>
            <a:r>
              <a:rPr lang="es-ES_tradnl" dirty="0" err="1" smtClean="0"/>
              <a:t>Baron</a:t>
            </a:r>
            <a:r>
              <a:rPr lang="es-ES_tradnl" dirty="0" smtClean="0"/>
              <a:t>, 2005)</a:t>
            </a:r>
            <a:endParaRPr lang="es-ES_trad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Sesgo de correspondencia </a:t>
            </a:r>
            <a:endParaRPr lang="es-ES_tradnl" dirty="0"/>
          </a:p>
        </p:txBody>
      </p:sp>
      <p:sp>
        <p:nvSpPr>
          <p:cNvPr id="7" name="6 Marcador de contenido"/>
          <p:cNvSpPr>
            <a:spLocks noGrp="1"/>
          </p:cNvSpPr>
          <p:nvPr>
            <p:ph idx="1"/>
          </p:nvPr>
        </p:nvSpPr>
        <p:spPr>
          <a:xfrm>
            <a:off x="500034" y="1785926"/>
            <a:ext cx="7239000" cy="4455496"/>
          </a:xfrm>
        </p:spPr>
        <p:txBody>
          <a:bodyPr>
            <a:normAutofit fontScale="92500" lnSpcReduction="10000"/>
          </a:bodyPr>
          <a:lstStyle/>
          <a:p>
            <a:r>
              <a:rPr lang="es-ES_tradnl" dirty="0" smtClean="0"/>
              <a:t>Identificado </a:t>
            </a:r>
            <a:r>
              <a:rPr lang="es-ES_tradnl" dirty="0" smtClean="0"/>
              <a:t>por primera vez por Ross (1977</a:t>
            </a:r>
            <a:r>
              <a:rPr lang="es-ES_tradnl" dirty="0" smtClean="0"/>
              <a:t>)</a:t>
            </a:r>
          </a:p>
          <a:p>
            <a:pPr>
              <a:buNone/>
            </a:pPr>
            <a:endParaRPr lang="es-ES_tradnl" dirty="0" smtClean="0"/>
          </a:p>
          <a:p>
            <a:r>
              <a:rPr lang="es-ES_tradnl" dirty="0" smtClean="0"/>
              <a:t>También llamado el error fundamental de la atribución o efecto de sobre-atribución.</a:t>
            </a:r>
          </a:p>
          <a:p>
            <a:pPr>
              <a:buNone/>
            </a:pPr>
            <a:endParaRPr lang="es-ES_tradnl" dirty="0" smtClean="0"/>
          </a:p>
          <a:p>
            <a:r>
              <a:rPr lang="es-ES_tradnl" dirty="0" smtClean="0"/>
              <a:t>Tendencia a explicar las acciones de los otros por el “tipo de personas” que son, excluyendo factores externos que podrían influir en el comportamiento. </a:t>
            </a:r>
          </a:p>
          <a:p>
            <a:endParaRPr lang="es-ES_tradnl" dirty="0" smtClean="0"/>
          </a:p>
          <a:p>
            <a:r>
              <a:rPr lang="es-ES_tradnl" dirty="0" smtClean="0"/>
              <a:t>Ahora un ejemplo…</a:t>
            </a:r>
            <a:endParaRPr lang="es-ES_trad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1357290" y="1643050"/>
          <a:ext cx="5976958"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Diagrama"/>
          <p:cNvGraphicFramePr/>
          <p:nvPr/>
        </p:nvGraphicFramePr>
        <p:xfrm>
          <a:off x="1714480" y="3857628"/>
          <a:ext cx="60960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Picture 2" descr="C:\Documents and Settings\Administrador\Mis documentos\Downloads\social\impuntual1.png"/>
          <p:cNvPicPr>
            <a:picLocks noChangeAspect="1" noChangeArrowheads="1"/>
          </p:cNvPicPr>
          <p:nvPr/>
        </p:nvPicPr>
        <p:blipFill>
          <a:blip r:embed="rId10"/>
          <a:srcRect/>
          <a:stretch>
            <a:fillRect/>
          </a:stretch>
        </p:blipFill>
        <p:spPr bwMode="auto">
          <a:xfrm>
            <a:off x="6357950" y="928670"/>
            <a:ext cx="1428761" cy="1500198"/>
          </a:xfrm>
          <a:prstGeom prst="rect">
            <a:avLst/>
          </a:prstGeom>
          <a:ln>
            <a:noFill/>
          </a:ln>
          <a:effectLst>
            <a:softEdge rad="112500"/>
          </a:effectLst>
        </p:spPr>
      </p:pic>
      <p:pic>
        <p:nvPicPr>
          <p:cNvPr id="7" name="Picture 4" descr="C:\Documents and Settings\Administrador\Mis documentos\Downloads\social\jfjfhhjhgffgf.jpg"/>
          <p:cNvPicPr>
            <a:picLocks noChangeAspect="1" noChangeArrowheads="1"/>
          </p:cNvPicPr>
          <p:nvPr/>
        </p:nvPicPr>
        <p:blipFill>
          <a:blip r:embed="rId11"/>
          <a:srcRect/>
          <a:stretch>
            <a:fillRect/>
          </a:stretch>
        </p:blipFill>
        <p:spPr bwMode="auto">
          <a:xfrm>
            <a:off x="6357950" y="4786322"/>
            <a:ext cx="1999896" cy="1497991"/>
          </a:xfrm>
          <a:prstGeom prst="rect">
            <a:avLst/>
          </a:prstGeom>
          <a:ln>
            <a:noFill/>
          </a:ln>
          <a:effectLst>
            <a:softEdge rad="112500"/>
          </a:effectLst>
        </p:spPr>
      </p:pic>
      <p:pic>
        <p:nvPicPr>
          <p:cNvPr id="8" name="Picture 3" descr="C:\Documents and Settings\Administrador\Mis documentos\Downloads\social\Las 10 excusas más creativas y alocadas que dicen los empleados al llegar tarde a su trabajo.jpg"/>
          <p:cNvPicPr>
            <a:picLocks noChangeAspect="1" noChangeArrowheads="1"/>
          </p:cNvPicPr>
          <p:nvPr/>
        </p:nvPicPr>
        <p:blipFill>
          <a:blip r:embed="rId12" cstate="print"/>
          <a:srcRect/>
          <a:stretch>
            <a:fillRect/>
          </a:stretch>
        </p:blipFill>
        <p:spPr bwMode="auto">
          <a:xfrm>
            <a:off x="285720" y="4786322"/>
            <a:ext cx="1928826" cy="1500198"/>
          </a:xfrm>
          <a:prstGeom prst="rect">
            <a:avLst/>
          </a:prstGeom>
          <a:ln>
            <a:noFill/>
          </a:ln>
          <a:effectLst>
            <a:softEdge rad="112500"/>
          </a:effectLst>
        </p:spPr>
      </p:pic>
      <p:pic>
        <p:nvPicPr>
          <p:cNvPr id="2050" name="Picture 2" descr="http://detodo1poquito.com/wp-content/uploads/2009/08/flojo-gato.jpg"/>
          <p:cNvPicPr>
            <a:picLocks noChangeAspect="1" noChangeArrowheads="1"/>
          </p:cNvPicPr>
          <p:nvPr/>
        </p:nvPicPr>
        <p:blipFill>
          <a:blip r:embed="rId13"/>
          <a:srcRect/>
          <a:stretch>
            <a:fillRect/>
          </a:stretch>
        </p:blipFill>
        <p:spPr bwMode="auto">
          <a:xfrm>
            <a:off x="642910" y="285729"/>
            <a:ext cx="2293631" cy="1643074"/>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cuando solamente…</a:t>
            </a:r>
            <a:endParaRPr lang="es-ES_tradnl" dirty="0"/>
          </a:p>
        </p:txBody>
      </p:sp>
      <p:pic>
        <p:nvPicPr>
          <p:cNvPr id="17410" name="Picture 2" descr="C:\Documents and Settings\Administrador\Mis documentos\Downloads\social\4843.jpg"/>
          <p:cNvPicPr>
            <a:picLocks noGrp="1" noChangeAspect="1" noChangeArrowheads="1"/>
          </p:cNvPicPr>
          <p:nvPr>
            <p:ph idx="1"/>
          </p:nvPr>
        </p:nvPicPr>
        <p:blipFill>
          <a:blip r:embed="rId2"/>
          <a:srcRect/>
          <a:stretch>
            <a:fillRect/>
          </a:stretch>
        </p:blipFill>
        <p:spPr bwMode="auto">
          <a:xfrm>
            <a:off x="981075" y="1949196"/>
            <a:ext cx="5876941" cy="4403185"/>
          </a:xfrm>
          <a:prstGeom prst="rect">
            <a:avLst/>
          </a:prstGeom>
          <a:ln>
            <a:noFill/>
          </a:ln>
          <a:effectLst>
            <a:softEdge rad="112500"/>
          </a:effectLst>
        </p:spPr>
      </p:pic>
    </p:spTree>
  </p:cSld>
  <p:clrMapOvr>
    <a:masterClrMapping/>
  </p:clrMapOvr>
  <p:transition>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42852"/>
            <a:ext cx="7239000" cy="1143000"/>
          </a:xfrm>
        </p:spPr>
        <p:txBody>
          <a:bodyPr/>
          <a:lstStyle/>
          <a:p>
            <a:r>
              <a:rPr lang="es-ES_tradnl" dirty="0" smtClean="0"/>
              <a:t>Sesgo de auto beneficio </a:t>
            </a:r>
            <a:endParaRPr lang="es-ES_tradnl" dirty="0"/>
          </a:p>
        </p:txBody>
      </p:sp>
      <p:sp>
        <p:nvSpPr>
          <p:cNvPr id="3" name="2 Marcador de contenido"/>
          <p:cNvSpPr>
            <a:spLocks noGrp="1"/>
          </p:cNvSpPr>
          <p:nvPr>
            <p:ph idx="1"/>
          </p:nvPr>
        </p:nvSpPr>
        <p:spPr>
          <a:xfrm>
            <a:off x="428596" y="1785926"/>
            <a:ext cx="7239000" cy="4846320"/>
          </a:xfrm>
        </p:spPr>
        <p:txBody>
          <a:bodyPr>
            <a:normAutofit lnSpcReduction="10000"/>
          </a:bodyPr>
          <a:lstStyle/>
          <a:p>
            <a:r>
              <a:rPr lang="es-ES_tradnl" dirty="0" smtClean="0"/>
              <a:t>“Tendencia a atribuir nuestros propios resultados positivos a causas internas pero los negativos a factores externos” (</a:t>
            </a:r>
            <a:r>
              <a:rPr lang="es-ES_tradnl" dirty="0" err="1" smtClean="0"/>
              <a:t>Baron</a:t>
            </a:r>
            <a:r>
              <a:rPr lang="es-ES_tradnl" dirty="0" smtClean="0"/>
              <a:t>,</a:t>
            </a:r>
            <a:r>
              <a:rPr lang="es-ES_tradnl" dirty="0" smtClean="0"/>
              <a:t> 2005)</a:t>
            </a:r>
          </a:p>
          <a:p>
            <a:endParaRPr lang="es-ES_tradnl" dirty="0" smtClean="0"/>
          </a:p>
          <a:p>
            <a:r>
              <a:rPr lang="es-ES_tradnl" dirty="0" smtClean="0"/>
              <a:t>Los resultados de varios estudios indican que la fuerza del sesgo de </a:t>
            </a:r>
            <a:r>
              <a:rPr lang="es-ES_tradnl" dirty="0" err="1" smtClean="0"/>
              <a:t>autobeneficio</a:t>
            </a:r>
            <a:r>
              <a:rPr lang="es-ES_tradnl" dirty="0" smtClean="0"/>
              <a:t> varían en diferentes culturas. En particular, este sesgo es mas débil en culturas tales como las de Asia, que en las occidentales, ya que en estas ultimas se enfatiza las meritos individuales. (</a:t>
            </a:r>
            <a:r>
              <a:rPr lang="es-ES_tradnl" dirty="0" err="1" smtClean="0"/>
              <a:t>Baron</a:t>
            </a:r>
            <a:r>
              <a:rPr lang="es-ES_tradnl" dirty="0" smtClean="0"/>
              <a:t>, 2005)</a:t>
            </a:r>
            <a:endParaRPr lang="es-ES_trad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500034" y="1142984"/>
            <a:ext cx="7239000" cy="4846320"/>
          </a:xfrm>
        </p:spPr>
        <p:txBody>
          <a:bodyPr/>
          <a:lstStyle/>
          <a:p>
            <a:r>
              <a:rPr lang="es-ES_tradnl" dirty="0" smtClean="0"/>
              <a:t>Supongamos que te entregan un trabajo donde el profesor te escribe ”Un trabajo sobre saliente – uno de los mejores que he visto en años – un 7.0” </a:t>
            </a:r>
          </a:p>
          <a:p>
            <a:pPr>
              <a:buNone/>
            </a:pPr>
            <a:endParaRPr lang="es-ES_tradnl" dirty="0" smtClean="0"/>
          </a:p>
          <a:p>
            <a:r>
              <a:rPr lang="es-ES_tradnl" dirty="0" smtClean="0"/>
              <a:t>En contraste, en el mismo trabajo el profesor escribe “un trabajo horrible – uno de los peores que he visto en años- un 1.0” </a:t>
            </a:r>
          </a:p>
          <a:p>
            <a:endParaRPr lang="es-ES_tradnl" dirty="0" smtClean="0"/>
          </a:p>
          <a:p>
            <a:r>
              <a:rPr lang="es-ES_tradnl" dirty="0" smtClean="0"/>
              <a:t>A qué lo atribuyes?...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ES_tradnl" dirty="0"/>
          </a:p>
        </p:txBody>
      </p:sp>
      <p:sp>
        <p:nvSpPr>
          <p:cNvPr id="5" name="4 Marcador de texto"/>
          <p:cNvSpPr>
            <a:spLocks noGrp="1"/>
          </p:cNvSpPr>
          <p:nvPr>
            <p:ph type="body" idx="1"/>
          </p:nvPr>
        </p:nvSpPr>
        <p:spPr/>
        <p:txBody>
          <a:bodyPr/>
          <a:lstStyle/>
          <a:p>
            <a:r>
              <a:rPr lang="es-ES_tradnl" dirty="0" smtClean="0"/>
              <a:t>EN EL PRIMER CASO</a:t>
            </a:r>
            <a:endParaRPr lang="es-ES_tradnl" dirty="0"/>
          </a:p>
        </p:txBody>
      </p:sp>
      <p:sp>
        <p:nvSpPr>
          <p:cNvPr id="7" name="6 Marcador de texto"/>
          <p:cNvSpPr>
            <a:spLocks noGrp="1"/>
          </p:cNvSpPr>
          <p:nvPr>
            <p:ph type="body" sz="half" idx="3"/>
          </p:nvPr>
        </p:nvSpPr>
        <p:spPr/>
        <p:txBody>
          <a:bodyPr/>
          <a:lstStyle/>
          <a:p>
            <a:r>
              <a:rPr lang="es-ES_tradnl" dirty="0" smtClean="0"/>
              <a:t>EN EL SEGUNDO CASO</a:t>
            </a:r>
            <a:endParaRPr lang="es-ES_tradnl" dirty="0"/>
          </a:p>
        </p:txBody>
      </p:sp>
      <p:pic>
        <p:nvPicPr>
          <p:cNvPr id="18435" name="Picture 3" descr="C:\Documents and Settings\Administrador\Mis documentos\Downloads\social\profesor.jpg"/>
          <p:cNvPicPr>
            <a:picLocks noGrp="1" noChangeAspect="1" noChangeArrowheads="1"/>
          </p:cNvPicPr>
          <p:nvPr>
            <p:ph sz="quarter" idx="4"/>
          </p:nvPr>
        </p:nvPicPr>
        <p:blipFill>
          <a:blip r:embed="rId2"/>
          <a:srcRect/>
          <a:stretch>
            <a:fillRect/>
          </a:stretch>
        </p:blipFill>
        <p:spPr bwMode="auto">
          <a:xfrm>
            <a:off x="4429124" y="2000240"/>
            <a:ext cx="3105173" cy="3571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10 Marcador de contenido"/>
          <p:cNvSpPr>
            <a:spLocks noGrp="1"/>
          </p:cNvSpPr>
          <p:nvPr>
            <p:ph sz="quarter" idx="2"/>
          </p:nvPr>
        </p:nvSpPr>
        <p:spPr/>
        <p:txBody>
          <a:bodyPr/>
          <a:lstStyle/>
          <a:p>
            <a:endParaRPr lang="es-ES_tradnl" dirty="0" smtClean="0"/>
          </a:p>
          <a:p>
            <a:endParaRPr lang="es-ES_tradnl" dirty="0" smtClean="0"/>
          </a:p>
          <a:p>
            <a:endParaRPr lang="es-ES_tradnl" dirty="0"/>
          </a:p>
        </p:txBody>
      </p:sp>
      <p:pic>
        <p:nvPicPr>
          <p:cNvPr id="18437" name="Picture 5" descr="http://www.orientachile.cl/images/stories/adolescente-estudiando.jpg"/>
          <p:cNvPicPr>
            <a:picLocks noChangeAspect="1" noChangeArrowheads="1"/>
          </p:cNvPicPr>
          <p:nvPr/>
        </p:nvPicPr>
        <p:blipFill>
          <a:blip r:embed="rId3"/>
          <a:srcRect/>
          <a:stretch>
            <a:fillRect/>
          </a:stretch>
        </p:blipFill>
        <p:spPr bwMode="auto">
          <a:xfrm>
            <a:off x="500034" y="1857364"/>
            <a:ext cx="3143272" cy="3643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p:txBody>
          <a:bodyPr/>
          <a:lstStyle/>
          <a:p>
            <a:endParaRPr lang="es-ES_tradnl"/>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363</TotalTime>
  <Words>273</Words>
  <Application>Microsoft Office PowerPoint</Application>
  <PresentationFormat>Presentación en pantalla (4:3)</PresentationFormat>
  <Paragraphs>28</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Opulento</vt:lpstr>
      <vt:lpstr>Sesgo </vt:lpstr>
      <vt:lpstr>Sesgo de correspondencia </vt:lpstr>
      <vt:lpstr>Diapositiva 3</vt:lpstr>
      <vt:lpstr>cuando solamente…</vt:lpstr>
      <vt:lpstr>Sesgo de auto beneficio </vt:lpstr>
      <vt:lpstr>Diapositiva 6</vt:lpstr>
      <vt:lpstr>Diapositiva 7</vt:lpstr>
      <vt:lpstr>Diapositiva 8</vt:lpstr>
    </vt:vector>
  </TitlesOfParts>
  <Company>Windows WinFix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Sesgo </dc:title>
  <dc:creator>WinFix</dc:creator>
  <cp:lastModifiedBy>WinFix</cp:lastModifiedBy>
  <cp:revision>36</cp:revision>
  <dcterms:created xsi:type="dcterms:W3CDTF">2012-09-07T19:40:51Z</dcterms:created>
  <dcterms:modified xsi:type="dcterms:W3CDTF">2012-09-08T01:43:58Z</dcterms:modified>
</cp:coreProperties>
</file>